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2" userDrawn="1">
          <p15:clr>
            <a:srgbClr val="A4A3A4"/>
          </p15:clr>
        </p15:guide>
        <p15:guide id="2" pos="43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300"/>
      </p:cViewPr>
      <p:guideLst>
        <p:guide orient="horz" pos="3022"/>
        <p:guide pos="43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354DE-CC61-4482-8E5B-F4AE352D21B8}" type="datetimeFigureOut">
              <a:rPr lang="de-DE" smtClean="0"/>
              <a:t>16.09.2018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8DF1A-AFAF-4CA3-B751-F1A6EB5D94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7751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354DE-CC61-4482-8E5B-F4AE352D21B8}" type="datetimeFigureOut">
              <a:rPr lang="de-DE" smtClean="0"/>
              <a:t>16.09.2018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8DF1A-AFAF-4CA3-B751-F1A6EB5D94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4801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354DE-CC61-4482-8E5B-F4AE352D21B8}" type="datetimeFigureOut">
              <a:rPr lang="de-DE" smtClean="0"/>
              <a:t>16.09.2018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8DF1A-AFAF-4CA3-B751-F1A6EB5D94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6103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354DE-CC61-4482-8E5B-F4AE352D21B8}" type="datetimeFigureOut">
              <a:rPr lang="de-DE" smtClean="0"/>
              <a:t>16.09.2018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8DF1A-AFAF-4CA3-B751-F1A6EB5D94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2534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354DE-CC61-4482-8E5B-F4AE352D21B8}" type="datetimeFigureOut">
              <a:rPr lang="de-DE" smtClean="0"/>
              <a:t>16.09.2018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8DF1A-AFAF-4CA3-B751-F1A6EB5D94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1777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354DE-CC61-4482-8E5B-F4AE352D21B8}" type="datetimeFigureOut">
              <a:rPr lang="de-DE" smtClean="0"/>
              <a:t>16.09.2018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8DF1A-AFAF-4CA3-B751-F1A6EB5D94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1212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354DE-CC61-4482-8E5B-F4AE352D21B8}" type="datetimeFigureOut">
              <a:rPr lang="de-DE" smtClean="0"/>
              <a:t>16.09.2018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8DF1A-AFAF-4CA3-B751-F1A6EB5D94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9929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354DE-CC61-4482-8E5B-F4AE352D21B8}" type="datetimeFigureOut">
              <a:rPr lang="de-DE" smtClean="0"/>
              <a:t>16.09.2018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8DF1A-AFAF-4CA3-B751-F1A6EB5D94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08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354DE-CC61-4482-8E5B-F4AE352D21B8}" type="datetimeFigureOut">
              <a:rPr lang="de-DE" smtClean="0"/>
              <a:t>16.09.2018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8DF1A-AFAF-4CA3-B751-F1A6EB5D94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939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354DE-CC61-4482-8E5B-F4AE352D21B8}" type="datetimeFigureOut">
              <a:rPr lang="de-DE" smtClean="0"/>
              <a:t>16.09.2018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8DF1A-AFAF-4CA3-B751-F1A6EB5D94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0699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354DE-CC61-4482-8E5B-F4AE352D21B8}" type="datetimeFigureOut">
              <a:rPr lang="de-DE" smtClean="0"/>
              <a:t>16.09.2018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8DF1A-AFAF-4CA3-B751-F1A6EB5D94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9491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354DE-CC61-4482-8E5B-F4AE352D21B8}" type="datetimeFigureOut">
              <a:rPr lang="de-DE" smtClean="0"/>
              <a:t>16.09.2018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8DF1A-AFAF-4CA3-B751-F1A6EB5D94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1413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87" y="549274"/>
            <a:ext cx="5812889" cy="5812889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7600014" y="578496"/>
            <a:ext cx="45500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Es soll ein Bitmuster übertragen werden.</a:t>
            </a:r>
          </a:p>
          <a:p>
            <a:r>
              <a:rPr lang="de-DE" sz="3200" dirty="0" smtClean="0"/>
              <a:t>Wie kann man sicher sein, dass beim Übertragen keine Fehler den Inhalt verfälschen?</a:t>
            </a:r>
            <a:endParaRPr lang="de-DE" sz="3200" dirty="0"/>
          </a:p>
        </p:txBody>
      </p:sp>
      <p:sp>
        <p:nvSpPr>
          <p:cNvPr id="8" name="Textfeld 7"/>
          <p:cNvSpPr txBox="1"/>
          <p:nvPr/>
        </p:nvSpPr>
        <p:spPr>
          <a:xfrm>
            <a:off x="7585023" y="4032354"/>
            <a:ext cx="4606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7613490" y="3739966"/>
            <a:ext cx="45500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Kann man den Fehler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erkennen</a:t>
            </a:r>
            <a:r>
              <a:rPr lang="de-DE" sz="2800" dirty="0"/>
              <a:t> </a:t>
            </a:r>
            <a:r>
              <a:rPr lang="de-DE" sz="2800" dirty="0" smtClean="0"/>
              <a:t>und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k</a:t>
            </a:r>
            <a:r>
              <a:rPr lang="de-DE" sz="2800" dirty="0" smtClean="0"/>
              <a:t>orrigieren?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03199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88" y="549275"/>
            <a:ext cx="5838646" cy="5838646"/>
          </a:xfrm>
        </p:spPr>
      </p:pic>
      <p:sp>
        <p:nvSpPr>
          <p:cNvPr id="7" name="Textfeld 6"/>
          <p:cNvSpPr txBox="1"/>
          <p:nvPr/>
        </p:nvSpPr>
        <p:spPr>
          <a:xfrm>
            <a:off x="7600014" y="578496"/>
            <a:ext cx="455004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Es werden Bits hinzugefügt, so dass jede Zeile und jede Spalte eine gerade Anzahl von x-Bits enthält.</a:t>
            </a:r>
            <a:endParaRPr lang="de-DE" sz="3200" dirty="0"/>
          </a:p>
        </p:txBody>
      </p:sp>
      <p:sp>
        <p:nvSpPr>
          <p:cNvPr id="9" name="Rechteck 8"/>
          <p:cNvSpPr/>
          <p:nvPr/>
        </p:nvSpPr>
        <p:spPr>
          <a:xfrm>
            <a:off x="5681272" y="704538"/>
            <a:ext cx="944380" cy="5231567"/>
          </a:xfrm>
          <a:prstGeom prst="rect">
            <a:avLst/>
          </a:prstGeom>
          <a:noFill/>
          <a:ln w="127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 rot="5400000">
            <a:off x="3537678" y="2848132"/>
            <a:ext cx="944380" cy="5231567"/>
          </a:xfrm>
          <a:prstGeom prst="rect">
            <a:avLst/>
          </a:prstGeom>
          <a:noFill/>
          <a:ln w="127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/>
          <p:cNvSpPr txBox="1"/>
          <p:nvPr/>
        </p:nvSpPr>
        <p:spPr>
          <a:xfrm>
            <a:off x="7613490" y="3739966"/>
            <a:ext cx="455004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Die zusätzlichen Bits werden den Nutzdaten hinzugefügt, sie selbst enthalten keine zusätzliche Information.</a:t>
            </a:r>
          </a:p>
          <a:p>
            <a:r>
              <a:rPr lang="de-DE" sz="2800" dirty="0" smtClean="0"/>
              <a:t>Man bezeichnet dies als </a:t>
            </a:r>
            <a:r>
              <a:rPr lang="de-DE" sz="2800" b="1" dirty="0" smtClean="0"/>
              <a:t>redundante</a:t>
            </a:r>
            <a:r>
              <a:rPr lang="de-DE" sz="2800" dirty="0" smtClean="0"/>
              <a:t> Daten.</a:t>
            </a:r>
          </a:p>
          <a:p>
            <a:endParaRPr lang="de-DE" sz="2800" dirty="0" smtClean="0"/>
          </a:p>
        </p:txBody>
      </p:sp>
    </p:spTree>
    <p:extLst>
      <p:ext uri="{BB962C8B-B14F-4D97-AF65-F5344CB8AC3E}">
        <p14:creationId xmlns:p14="http://schemas.microsoft.com/office/powerpoint/2010/main" val="376420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88" y="549275"/>
            <a:ext cx="5838646" cy="5838646"/>
          </a:xfrm>
        </p:spPr>
      </p:pic>
      <p:sp>
        <p:nvSpPr>
          <p:cNvPr id="9" name="Rechteck 8"/>
          <p:cNvSpPr/>
          <p:nvPr/>
        </p:nvSpPr>
        <p:spPr>
          <a:xfrm>
            <a:off x="5681272" y="704538"/>
            <a:ext cx="944380" cy="5231567"/>
          </a:xfrm>
          <a:prstGeom prst="rect">
            <a:avLst/>
          </a:prstGeom>
          <a:noFill/>
          <a:ln w="127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 rot="5400000">
            <a:off x="3537678" y="2848132"/>
            <a:ext cx="944380" cy="5231567"/>
          </a:xfrm>
          <a:prstGeom prst="rect">
            <a:avLst/>
          </a:prstGeom>
          <a:noFill/>
          <a:ln w="127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7493569" y="549275"/>
            <a:ext cx="455004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Statt 25 Bits müssen 36 Bits übertragen werden.</a:t>
            </a:r>
          </a:p>
          <a:p>
            <a:r>
              <a:rPr lang="de-DE" sz="2800" dirty="0" smtClean="0"/>
              <a:t>Nutzdaten: 	25 Bits</a:t>
            </a:r>
          </a:p>
          <a:p>
            <a:r>
              <a:rPr lang="de-DE" sz="2800" dirty="0" smtClean="0"/>
              <a:t>Redundanz: 	11 Bits </a:t>
            </a:r>
          </a:p>
          <a:p>
            <a:endParaRPr lang="de-DE" sz="2800" dirty="0" smtClean="0"/>
          </a:p>
        </p:txBody>
      </p:sp>
    </p:spTree>
    <p:extLst>
      <p:ext uri="{BB962C8B-B14F-4D97-AF65-F5344CB8AC3E}">
        <p14:creationId xmlns:p14="http://schemas.microsoft.com/office/powerpoint/2010/main" val="230574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88" y="549275"/>
            <a:ext cx="5812888" cy="5812888"/>
          </a:xfrm>
        </p:spPr>
      </p:pic>
      <p:sp>
        <p:nvSpPr>
          <p:cNvPr id="6" name="Textfeld 5"/>
          <p:cNvSpPr txBox="1"/>
          <p:nvPr/>
        </p:nvSpPr>
        <p:spPr>
          <a:xfrm>
            <a:off x="10200068" y="4288665"/>
            <a:ext cx="16227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spc="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Original</a:t>
            </a:r>
            <a:endParaRPr lang="de-DE" b="1" spc="300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2163651" y="4070588"/>
            <a:ext cx="1056067" cy="1081825"/>
          </a:xfrm>
          <a:prstGeom prst="ellipse">
            <a:avLst/>
          </a:prstGeom>
          <a:solidFill>
            <a:schemeClr val="accent1">
              <a:alpha val="41000"/>
            </a:schemeClr>
          </a:solidFill>
          <a:ln w="142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7749915" y="989351"/>
            <a:ext cx="4126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4000" dirty="0" smtClean="0"/>
              <a:t>1 Bit-Fehler:</a:t>
            </a:r>
            <a:endParaRPr lang="de-DE" dirty="0"/>
          </a:p>
        </p:txBody>
      </p:sp>
      <p:pic>
        <p:nvPicPr>
          <p:cNvPr id="9" name="Inhaltsplatzhalt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518" y="4688775"/>
            <a:ext cx="1944288" cy="1944288"/>
          </a:xfrm>
          <a:prstGeom prst="rect">
            <a:avLst/>
          </a:prstGeom>
        </p:spPr>
      </p:pic>
      <p:sp>
        <p:nvSpPr>
          <p:cNvPr id="10" name="Rechteck 9"/>
          <p:cNvSpPr/>
          <p:nvPr/>
        </p:nvSpPr>
        <p:spPr>
          <a:xfrm>
            <a:off x="1055688" y="4275153"/>
            <a:ext cx="7443735" cy="583138"/>
          </a:xfrm>
          <a:prstGeom prst="rect">
            <a:avLst/>
          </a:prstGeom>
          <a:solidFill>
            <a:schemeClr val="accent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2400" dirty="0" smtClean="0">
                <a:solidFill>
                  <a:schemeClr val="tx1"/>
                </a:solidFill>
              </a:rPr>
              <a:t>ungerade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 rot="5400000">
            <a:off x="-462680" y="3412070"/>
            <a:ext cx="6308727" cy="583138"/>
          </a:xfrm>
          <a:prstGeom prst="rect">
            <a:avLst/>
          </a:prstGeom>
          <a:solidFill>
            <a:schemeClr val="accent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7815319" y="1636491"/>
            <a:ext cx="41263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3000" dirty="0" smtClean="0"/>
              <a:t>Die 2. Spalte und die 5. Zeile bestehen aus einer ungeraden Anzahl von x.</a:t>
            </a:r>
            <a:endParaRPr lang="de-DE" sz="3000" dirty="0"/>
          </a:p>
        </p:txBody>
      </p:sp>
      <p:sp>
        <p:nvSpPr>
          <p:cNvPr id="14" name="Textfeld 13"/>
          <p:cNvSpPr txBox="1"/>
          <p:nvPr/>
        </p:nvSpPr>
        <p:spPr>
          <a:xfrm>
            <a:off x="6868576" y="4796330"/>
            <a:ext cx="3009942" cy="1384995"/>
          </a:xfrm>
          <a:prstGeom prst="rect">
            <a:avLst/>
          </a:prstGeom>
          <a:solidFill>
            <a:srgbClr val="FF0000">
              <a:alpha val="59000"/>
            </a:srgbClr>
          </a:solidFill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Fehler wird </a:t>
            </a:r>
            <a:r>
              <a:rPr lang="de-DE" sz="2800" b="1" dirty="0" smtClean="0"/>
              <a:t>erkannt</a:t>
            </a:r>
            <a:r>
              <a:rPr lang="de-DE" sz="2800" dirty="0" smtClean="0"/>
              <a:t> und kann </a:t>
            </a:r>
            <a:r>
              <a:rPr lang="de-DE" sz="2800" b="1" dirty="0" smtClean="0"/>
              <a:t>korrigiert</a:t>
            </a:r>
            <a:r>
              <a:rPr lang="de-DE" sz="2800" dirty="0" smtClean="0"/>
              <a:t> werden.</a:t>
            </a:r>
          </a:p>
        </p:txBody>
      </p:sp>
    </p:spTree>
    <p:extLst>
      <p:ext uri="{BB962C8B-B14F-4D97-AF65-F5344CB8AC3E}">
        <p14:creationId xmlns:p14="http://schemas.microsoft.com/office/powerpoint/2010/main" val="271096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88" y="549275"/>
            <a:ext cx="5812888" cy="5812888"/>
          </a:xfrm>
        </p:spPr>
      </p:pic>
      <p:sp>
        <p:nvSpPr>
          <p:cNvPr id="6" name="Textfeld 5"/>
          <p:cNvSpPr txBox="1"/>
          <p:nvPr/>
        </p:nvSpPr>
        <p:spPr>
          <a:xfrm>
            <a:off x="10200068" y="4288665"/>
            <a:ext cx="16227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spc="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Original</a:t>
            </a:r>
            <a:endParaRPr lang="de-DE" b="1" spc="300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7749915" y="989351"/>
            <a:ext cx="4126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4000" dirty="0"/>
              <a:t>2</a:t>
            </a:r>
            <a:r>
              <a:rPr lang="de-DE" sz="4000" dirty="0" smtClean="0"/>
              <a:t> Bit-Fehler:</a:t>
            </a:r>
            <a:endParaRPr lang="de-DE" dirty="0"/>
          </a:p>
        </p:txBody>
      </p:sp>
      <p:sp>
        <p:nvSpPr>
          <p:cNvPr id="8" name="Ellipse 7"/>
          <p:cNvSpPr/>
          <p:nvPr/>
        </p:nvSpPr>
        <p:spPr>
          <a:xfrm>
            <a:off x="2043731" y="4070588"/>
            <a:ext cx="1056067" cy="1081825"/>
          </a:xfrm>
          <a:prstGeom prst="ellipse">
            <a:avLst/>
          </a:prstGeom>
          <a:solidFill>
            <a:schemeClr val="accent1">
              <a:alpha val="41000"/>
            </a:schemeClr>
          </a:solidFill>
          <a:ln w="142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4637028" y="4070587"/>
            <a:ext cx="1056067" cy="1081825"/>
          </a:xfrm>
          <a:prstGeom prst="ellipse">
            <a:avLst/>
          </a:prstGeom>
          <a:solidFill>
            <a:schemeClr val="accent1">
              <a:alpha val="41000"/>
            </a:schemeClr>
          </a:solidFill>
          <a:ln w="142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Inhaltsplatzhalt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518" y="4688775"/>
            <a:ext cx="1944288" cy="1944288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 rot="5400000">
            <a:off x="-582600" y="3412070"/>
            <a:ext cx="6308727" cy="583138"/>
          </a:xfrm>
          <a:prstGeom prst="rect">
            <a:avLst/>
          </a:prstGeom>
          <a:solidFill>
            <a:schemeClr val="accent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 rot="5400000">
            <a:off x="2025686" y="3412070"/>
            <a:ext cx="6308727" cy="583138"/>
          </a:xfrm>
          <a:prstGeom prst="rect">
            <a:avLst/>
          </a:prstGeom>
          <a:solidFill>
            <a:schemeClr val="accent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7815319" y="1636491"/>
            <a:ext cx="41263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3000" dirty="0" smtClean="0"/>
              <a:t>Die 2. Spalte und die 5. Spalte bestehen aus einer ungeraden Anzahl von x.</a:t>
            </a:r>
            <a:endParaRPr lang="de-DE" sz="3000" dirty="0"/>
          </a:p>
        </p:txBody>
      </p:sp>
      <p:sp>
        <p:nvSpPr>
          <p:cNvPr id="17" name="Textfeld 16"/>
          <p:cNvSpPr txBox="1"/>
          <p:nvPr/>
        </p:nvSpPr>
        <p:spPr>
          <a:xfrm>
            <a:off x="6868576" y="4796330"/>
            <a:ext cx="3009942" cy="1815882"/>
          </a:xfrm>
          <a:prstGeom prst="rect">
            <a:avLst/>
          </a:prstGeom>
          <a:solidFill>
            <a:srgbClr val="FF0000">
              <a:alpha val="59000"/>
            </a:srgbClr>
          </a:solidFill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Fehler wird </a:t>
            </a:r>
            <a:r>
              <a:rPr lang="de-DE" sz="2800" b="1" dirty="0" smtClean="0"/>
              <a:t>erkannt</a:t>
            </a:r>
            <a:r>
              <a:rPr lang="de-DE" sz="2800" dirty="0" smtClean="0"/>
              <a:t> und kann nicht </a:t>
            </a:r>
            <a:r>
              <a:rPr lang="de-DE" sz="2800" b="1" dirty="0" smtClean="0"/>
              <a:t>korrigiert</a:t>
            </a:r>
            <a:r>
              <a:rPr lang="de-DE" sz="2800" dirty="0" smtClean="0"/>
              <a:t> werden.</a:t>
            </a:r>
          </a:p>
        </p:txBody>
      </p:sp>
    </p:spTree>
    <p:extLst>
      <p:ext uri="{BB962C8B-B14F-4D97-AF65-F5344CB8AC3E}">
        <p14:creationId xmlns:p14="http://schemas.microsoft.com/office/powerpoint/2010/main" val="329269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88" y="549275"/>
            <a:ext cx="5800010" cy="5800010"/>
          </a:xfrm>
        </p:spPr>
      </p:pic>
      <p:sp>
        <p:nvSpPr>
          <p:cNvPr id="7" name="Textfeld 6"/>
          <p:cNvSpPr txBox="1"/>
          <p:nvPr/>
        </p:nvSpPr>
        <p:spPr>
          <a:xfrm>
            <a:off x="10200068" y="4288665"/>
            <a:ext cx="16227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spc="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Original</a:t>
            </a:r>
            <a:endParaRPr lang="de-DE" b="1" spc="300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749915" y="989351"/>
            <a:ext cx="4126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4000" dirty="0" smtClean="0"/>
              <a:t>3 Bit-Fehler:</a:t>
            </a:r>
            <a:endParaRPr lang="de-DE" dirty="0"/>
          </a:p>
        </p:txBody>
      </p:sp>
      <p:sp>
        <p:nvSpPr>
          <p:cNvPr id="9" name="Ellipse 8"/>
          <p:cNvSpPr/>
          <p:nvPr/>
        </p:nvSpPr>
        <p:spPr>
          <a:xfrm>
            <a:off x="1803891" y="4070588"/>
            <a:ext cx="1056067" cy="1081825"/>
          </a:xfrm>
          <a:prstGeom prst="ellipse">
            <a:avLst/>
          </a:prstGeom>
          <a:solidFill>
            <a:schemeClr val="accent1">
              <a:alpha val="41000"/>
            </a:schemeClr>
          </a:solidFill>
          <a:ln w="142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/>
          <p:cNvSpPr/>
          <p:nvPr/>
        </p:nvSpPr>
        <p:spPr>
          <a:xfrm>
            <a:off x="4442149" y="4070588"/>
            <a:ext cx="1056067" cy="1081825"/>
          </a:xfrm>
          <a:prstGeom prst="ellipse">
            <a:avLst/>
          </a:prstGeom>
          <a:solidFill>
            <a:schemeClr val="accent1">
              <a:alpha val="41000"/>
            </a:schemeClr>
          </a:solidFill>
          <a:ln w="142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4442149" y="639215"/>
            <a:ext cx="1056067" cy="1081825"/>
          </a:xfrm>
          <a:prstGeom prst="ellipse">
            <a:avLst/>
          </a:prstGeom>
          <a:solidFill>
            <a:schemeClr val="accent1">
              <a:alpha val="41000"/>
            </a:schemeClr>
          </a:solidFill>
          <a:ln w="142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Inhaltsplatzhalt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518" y="4688775"/>
            <a:ext cx="1944288" cy="1944288"/>
          </a:xfrm>
          <a:prstGeom prst="rect">
            <a:avLst/>
          </a:prstGeom>
        </p:spPr>
      </p:pic>
      <p:sp>
        <p:nvSpPr>
          <p:cNvPr id="13" name="Rechteck 12"/>
          <p:cNvSpPr/>
          <p:nvPr/>
        </p:nvSpPr>
        <p:spPr>
          <a:xfrm rot="5400000">
            <a:off x="-792460" y="3412070"/>
            <a:ext cx="6308727" cy="583138"/>
          </a:xfrm>
          <a:prstGeom prst="rect">
            <a:avLst/>
          </a:prstGeom>
          <a:solidFill>
            <a:schemeClr val="accent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1055688" y="947349"/>
            <a:ext cx="7443735" cy="583138"/>
          </a:xfrm>
          <a:prstGeom prst="rect">
            <a:avLst/>
          </a:prstGeom>
          <a:solidFill>
            <a:schemeClr val="accent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2400" dirty="0" smtClean="0">
                <a:solidFill>
                  <a:schemeClr val="tx1"/>
                </a:solidFill>
              </a:rPr>
              <a:t>ungerade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7815319" y="1636491"/>
            <a:ext cx="4126397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3000" dirty="0" smtClean="0"/>
              <a:t>Die 2. Spalte und die 1. Zeile bestehen aus einer ungeraden Anzahl von x.</a:t>
            </a:r>
          </a:p>
          <a:p>
            <a:pPr algn="r"/>
            <a:r>
              <a:rPr lang="de-DE" sz="2800" dirty="0" smtClean="0">
                <a:solidFill>
                  <a:srgbClr val="00B050"/>
                </a:solidFill>
              </a:rPr>
              <a:t>Mögliche Korrektur erzeugt einen 4 Bit-Fehler.</a:t>
            </a:r>
            <a:endParaRPr lang="de-DE" sz="2800" dirty="0">
              <a:solidFill>
                <a:srgbClr val="00B050"/>
              </a:solidFill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6868576" y="4796330"/>
            <a:ext cx="3009942" cy="1815882"/>
          </a:xfrm>
          <a:prstGeom prst="rect">
            <a:avLst/>
          </a:prstGeom>
          <a:solidFill>
            <a:srgbClr val="FF0000">
              <a:alpha val="59000"/>
            </a:srgbClr>
          </a:solidFill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Fehler wird </a:t>
            </a:r>
            <a:r>
              <a:rPr lang="de-DE" sz="2800" b="1" dirty="0" smtClean="0"/>
              <a:t>erkannt</a:t>
            </a:r>
            <a:r>
              <a:rPr lang="de-DE" sz="2800" dirty="0" smtClean="0"/>
              <a:t> und kann nicht </a:t>
            </a:r>
            <a:r>
              <a:rPr lang="de-DE" sz="2800" b="1" dirty="0" smtClean="0"/>
              <a:t>korrigiert</a:t>
            </a:r>
            <a:r>
              <a:rPr lang="de-DE" sz="2800" dirty="0" smtClean="0"/>
              <a:t> werden.</a:t>
            </a:r>
          </a:p>
        </p:txBody>
      </p:sp>
      <p:sp>
        <p:nvSpPr>
          <p:cNvPr id="20" name="Ellipse 19"/>
          <p:cNvSpPr/>
          <p:nvPr/>
        </p:nvSpPr>
        <p:spPr>
          <a:xfrm>
            <a:off x="1866337" y="641715"/>
            <a:ext cx="1056067" cy="1081825"/>
          </a:xfrm>
          <a:prstGeom prst="ellipse">
            <a:avLst/>
          </a:prstGeom>
          <a:solidFill>
            <a:schemeClr val="accent1">
              <a:alpha val="41000"/>
            </a:schemeClr>
          </a:solidFill>
          <a:ln w="1428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595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88" y="549275"/>
            <a:ext cx="5800010" cy="5800010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10200068" y="4288665"/>
            <a:ext cx="16227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spc="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Original</a:t>
            </a:r>
            <a:endParaRPr lang="de-DE" b="1" spc="300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2043731" y="4070588"/>
            <a:ext cx="1056067" cy="1081825"/>
          </a:xfrm>
          <a:prstGeom prst="ellipse">
            <a:avLst/>
          </a:prstGeom>
          <a:solidFill>
            <a:schemeClr val="accent1">
              <a:alpha val="41000"/>
            </a:schemeClr>
          </a:solidFill>
          <a:ln w="142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3755108" y="605032"/>
            <a:ext cx="1056067" cy="1081825"/>
          </a:xfrm>
          <a:prstGeom prst="ellipse">
            <a:avLst/>
          </a:prstGeom>
          <a:solidFill>
            <a:schemeClr val="accent1">
              <a:alpha val="41000"/>
            </a:schemeClr>
          </a:solidFill>
          <a:ln w="142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4611228" y="3947807"/>
            <a:ext cx="1056067" cy="1081825"/>
          </a:xfrm>
          <a:prstGeom prst="ellipse">
            <a:avLst/>
          </a:prstGeom>
          <a:solidFill>
            <a:schemeClr val="accent1">
              <a:alpha val="41000"/>
            </a:schemeClr>
          </a:solidFill>
          <a:ln w="142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7749915" y="989351"/>
            <a:ext cx="4126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4000" dirty="0" smtClean="0"/>
              <a:t>3 Bit-Fehler:</a:t>
            </a:r>
            <a:endParaRPr lang="de-DE" dirty="0"/>
          </a:p>
        </p:txBody>
      </p:sp>
      <p:pic>
        <p:nvPicPr>
          <p:cNvPr id="11" name="Inhaltsplatzhalt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518" y="4688775"/>
            <a:ext cx="1944288" cy="1944288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1055688" y="947349"/>
            <a:ext cx="7443735" cy="583138"/>
          </a:xfrm>
          <a:prstGeom prst="rect">
            <a:avLst/>
          </a:prstGeom>
          <a:solidFill>
            <a:schemeClr val="accent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2400" dirty="0" smtClean="0">
                <a:solidFill>
                  <a:schemeClr val="tx1"/>
                </a:solidFill>
              </a:rPr>
              <a:t>ungerade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 rot="5400000">
            <a:off x="-522640" y="3412070"/>
            <a:ext cx="6308727" cy="583138"/>
          </a:xfrm>
          <a:prstGeom prst="rect">
            <a:avLst/>
          </a:prstGeom>
          <a:solidFill>
            <a:schemeClr val="accent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 rot="5400000">
            <a:off x="1950740" y="3412070"/>
            <a:ext cx="6308727" cy="583138"/>
          </a:xfrm>
          <a:prstGeom prst="rect">
            <a:avLst/>
          </a:prstGeom>
          <a:solidFill>
            <a:schemeClr val="accent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7815319" y="1636491"/>
            <a:ext cx="41263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3000" dirty="0" smtClean="0"/>
              <a:t>Die 2. Spalte, die 5. Spalte und die 1. Zeile bestehen aus einer ungeraden Anzahl von x.</a:t>
            </a:r>
            <a:endParaRPr lang="de-DE" sz="3000" dirty="0"/>
          </a:p>
        </p:txBody>
      </p:sp>
      <p:sp>
        <p:nvSpPr>
          <p:cNvPr id="17" name="Textfeld 16"/>
          <p:cNvSpPr txBox="1"/>
          <p:nvPr/>
        </p:nvSpPr>
        <p:spPr>
          <a:xfrm>
            <a:off x="6868576" y="4796330"/>
            <a:ext cx="3009942" cy="1815882"/>
          </a:xfrm>
          <a:prstGeom prst="rect">
            <a:avLst/>
          </a:prstGeom>
          <a:solidFill>
            <a:srgbClr val="FF0000">
              <a:alpha val="59000"/>
            </a:srgbClr>
          </a:solidFill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Fehler wird </a:t>
            </a:r>
            <a:r>
              <a:rPr lang="de-DE" sz="2800" b="1" dirty="0" smtClean="0"/>
              <a:t>erkannt</a:t>
            </a:r>
            <a:r>
              <a:rPr lang="de-DE" sz="2800" dirty="0" smtClean="0"/>
              <a:t> und kann nicht </a:t>
            </a:r>
            <a:r>
              <a:rPr lang="de-DE" sz="2800" b="1" dirty="0" smtClean="0"/>
              <a:t>korrigiert</a:t>
            </a:r>
            <a:r>
              <a:rPr lang="de-DE" sz="2800" dirty="0" smtClean="0"/>
              <a:t> werden.</a:t>
            </a:r>
          </a:p>
        </p:txBody>
      </p:sp>
    </p:spTree>
    <p:extLst>
      <p:ext uri="{BB962C8B-B14F-4D97-AF65-F5344CB8AC3E}">
        <p14:creationId xmlns:p14="http://schemas.microsoft.com/office/powerpoint/2010/main" val="187910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87" y="549274"/>
            <a:ext cx="5812889" cy="5812889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7600014" y="578496"/>
            <a:ext cx="455004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>
                <a:solidFill>
                  <a:prstClr val="black"/>
                </a:solidFill>
              </a:rPr>
              <a:t>Ergebnis</a:t>
            </a:r>
          </a:p>
          <a:p>
            <a:r>
              <a:rPr lang="de-DE" sz="2800" dirty="0" smtClean="0">
                <a:solidFill>
                  <a:prstClr val="black"/>
                </a:solidFill>
              </a:rPr>
              <a:t>Möchte man den Fehler korrigieren, so darf bei dieser Methode nur 1 Fehler auftreten.</a:t>
            </a:r>
          </a:p>
          <a:p>
            <a:r>
              <a:rPr lang="de-DE" sz="2800" dirty="0" smtClean="0">
                <a:solidFill>
                  <a:prstClr val="black"/>
                </a:solidFill>
              </a:rPr>
              <a:t>Mehrere Fehler kann man zwar erkennen, korrigiert man, so kann es aber passieren, dass noch mehr Bits falsch werden</a:t>
            </a:r>
            <a:r>
              <a:rPr lang="de-DE" sz="3200" dirty="0" smtClean="0">
                <a:solidFill>
                  <a:prstClr val="black"/>
                </a:solidFill>
              </a:rPr>
              <a:t>.</a:t>
            </a:r>
            <a:endParaRPr lang="de-DE" sz="2800" dirty="0" smtClean="0">
              <a:solidFill>
                <a:prstClr val="black"/>
              </a:solidFill>
            </a:endParaRPr>
          </a:p>
          <a:p>
            <a:r>
              <a:rPr lang="de-DE" sz="2800" dirty="0" smtClean="0">
                <a:solidFill>
                  <a:prstClr val="black"/>
                </a:solidFill>
              </a:rPr>
              <a:t>Verbesserung kann nur durch zusätzliche Redundanz geschehen.</a:t>
            </a:r>
            <a:endParaRPr lang="de-DE" sz="2800" dirty="0">
              <a:solidFill>
                <a:prstClr val="black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585023" y="4032354"/>
            <a:ext cx="4606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19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264</Words>
  <Application>Microsoft Office PowerPoint</Application>
  <PresentationFormat>Breitbild</PresentationFormat>
  <Paragraphs>35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Adobe Fan Heiti Std B</vt:lpstr>
      <vt:lpstr>Arial</vt:lpstr>
      <vt:lpstr>Calibri</vt:lpstr>
      <vt:lpstr>Calibri Light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Stadt Stuttgart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Administrator</dc:creator>
  <cp:lastModifiedBy>Administrator</cp:lastModifiedBy>
  <cp:revision>11</cp:revision>
  <dcterms:created xsi:type="dcterms:W3CDTF">2018-09-16T08:14:54Z</dcterms:created>
  <dcterms:modified xsi:type="dcterms:W3CDTF">2018-09-16T09:59:31Z</dcterms:modified>
</cp:coreProperties>
</file>